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63" r:id="rId2"/>
    <p:sldId id="492" r:id="rId3"/>
    <p:sldId id="494" r:id="rId4"/>
    <p:sldId id="496" r:id="rId5"/>
    <p:sldId id="497" r:id="rId6"/>
    <p:sldId id="498" r:id="rId7"/>
    <p:sldId id="499" r:id="rId8"/>
    <p:sldId id="489" r:id="rId9"/>
    <p:sldId id="490" r:id="rId10"/>
    <p:sldId id="491" r:id="rId11"/>
    <p:sldId id="500" r:id="rId12"/>
    <p:sldId id="501" r:id="rId13"/>
    <p:sldId id="502" r:id="rId14"/>
  </p:sldIdLst>
  <p:sldSz cx="9906000" cy="6858000" type="A4"/>
  <p:notesSz cx="7099300" cy="10234613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rgbClr val="990000"/>
        </a:solidFill>
        <a:latin typeface="Garrison Light Sans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CC0000"/>
    <a:srgbClr val="006600"/>
    <a:srgbClr val="EAE8BC"/>
    <a:srgbClr val="F5D7B5"/>
    <a:srgbClr val="F3DFD9"/>
    <a:srgbClr val="DFEAB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01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400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9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6734857-712F-480E-89E6-CCCC2DDCC0B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2971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>
            <a:lvl1pPr algn="l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l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51" tIns="48226" rIns="96451" bIns="48226" numCol="1" anchor="b" anchorCtr="0" compatLnSpc="1">
            <a:prstTxWarp prst="textNoShape">
              <a:avLst/>
            </a:prstTxWarp>
          </a:bodyPr>
          <a:lstStyle>
            <a:lvl1pPr algn="r" defTabSz="963613"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A5DC121-3681-4FFA-82CF-FD3DAF1D1DD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25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k.uni-hamburg.de/cgi-bin/TGI/individuals/fuzzy?name=p.d.c.a.petri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9pPr>
          </a:lstStyle>
          <a:p>
            <a:pPr eaLnBrk="1" hangingPunct="1"/>
            <a:fld id="{F0EB6509-6242-442A-8A7D-2C9D6F2B4906}" type="slidenum">
              <a:rPr lang="en-US" smtClean="0">
                <a:solidFill>
                  <a:schemeClr val="tx1"/>
                </a:solidFill>
                <a:latin typeface="Times New Roman" charset="0"/>
              </a:rPr>
              <a:pPr eaLnBrk="1" hangingPunct="1"/>
              <a:t>1</a:t>
            </a:fld>
            <a:endParaRPr lang="en-US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585707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477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9682" indent="-303724" defTabSz="990477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14895" indent="-242979" defTabSz="990477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700853" indent="-242979" defTabSz="990477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86810" indent="-242979" defTabSz="990477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72768" indent="-242979" defTabSz="99047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58726" indent="-242979" defTabSz="99047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44684" indent="-242979" defTabSz="99047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30642" indent="-242979" defTabSz="990477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E32DAAB-4D7D-494C-B872-94545CEE58AF}" type="slidenum">
              <a:rPr lang="en-US" sz="1300">
                <a:latin typeface="TradeGothic Bold"/>
              </a:rPr>
              <a:pPr/>
              <a:t>8</a:t>
            </a:fld>
            <a:endParaRPr lang="en-US" sz="1300">
              <a:latin typeface="TradeGothic Bold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75" y="768350"/>
            <a:ext cx="5543550" cy="38385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967" y="4862141"/>
            <a:ext cx="5681369" cy="46034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smtClean="0">
                <a:latin typeface="TradeGothic Bold"/>
                <a:ea typeface="ＭＳ Ｐゴシック" pitchFamily="34" charset="-128"/>
              </a:rPr>
              <a:t>(http://www.informatik.uni-hamburg.de/TGI/PetriNets/faq/)Petri Nets is a formal and graphical appealing language which is appropriate for modelling systems with concurrency and resource sharing. Petri Nets has been under development since the beginning of the 60'ies, where </a:t>
            </a:r>
            <a:r>
              <a:rPr lang="es-ES" smtClean="0">
                <a:latin typeface="TradeGothic Bold"/>
                <a:ea typeface="ＭＳ Ｐゴシック" pitchFamily="34" charset="-128"/>
                <a:hlinkClick r:id="rId3"/>
              </a:rPr>
              <a:t>Carl Adam Petri</a:t>
            </a:r>
            <a:r>
              <a:rPr lang="es-ES" smtClean="0">
                <a:latin typeface="TradeGothic Bold"/>
                <a:ea typeface="ＭＳ Ｐゴシック" pitchFamily="34" charset="-128"/>
              </a:rPr>
              <a:t> defined the language. It was the first time a general theory for discrete parallel systems was formulated. The language is a generalisation of automata theory such that the concept of concurrently occurring events can be expressed. </a:t>
            </a:r>
          </a:p>
        </p:txBody>
      </p:sp>
    </p:spTree>
    <p:extLst>
      <p:ext uri="{BB962C8B-B14F-4D97-AF65-F5344CB8AC3E}">
        <p14:creationId xmlns:p14="http://schemas.microsoft.com/office/powerpoint/2010/main" val="3962319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1pPr>
            <a:lvl2pPr marL="742950" indent="-28575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2pPr>
            <a:lvl3pPr marL="11430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3pPr>
            <a:lvl4pPr marL="16002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4pPr>
            <a:lvl5pPr marL="2057400" indent="-228600" defTabSz="963613" eaLnBrk="0" hangingPunct="0"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5pPr>
            <a:lvl6pPr marL="25146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6pPr>
            <a:lvl7pPr marL="29718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7pPr>
            <a:lvl8pPr marL="34290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8pPr>
            <a:lvl9pPr marL="3886200" indent="-228600" algn="ctr" defTabSz="963613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990000"/>
                </a:solidFill>
                <a:latin typeface="Garrison Light Sans" pitchFamily="34" charset="0"/>
                <a:ea typeface="ＭＳ Ｐゴシック" charset="-128"/>
              </a:defRPr>
            </a:lvl9pPr>
          </a:lstStyle>
          <a:p>
            <a:pPr eaLnBrk="1" hangingPunct="1"/>
            <a:fld id="{F0EB6509-6242-442A-8A7D-2C9D6F2B4906}" type="slidenum">
              <a:rPr lang="en-US" smtClean="0">
                <a:solidFill>
                  <a:schemeClr val="tx1"/>
                </a:solidFill>
                <a:latin typeface="Times New Roman" charset="0"/>
              </a:rPr>
              <a:pPr eaLnBrk="1" hangingPunct="1"/>
              <a:t>13</a:t>
            </a:fld>
            <a:endParaRPr lang="en-US" smtClean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40598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2"/>
          <p:cNvSpPr>
            <a:spLocks noChangeShapeType="1"/>
          </p:cNvSpPr>
          <p:nvPr userDrawn="1"/>
        </p:nvSpPr>
        <p:spPr bwMode="auto">
          <a:xfrm>
            <a:off x="293688" y="1173163"/>
            <a:ext cx="0" cy="494506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5" name="Rectangle 34"/>
          <p:cNvSpPr>
            <a:spLocks noChangeArrowheads="1"/>
          </p:cNvSpPr>
          <p:nvPr userDrawn="1"/>
        </p:nvSpPr>
        <p:spPr bwMode="auto">
          <a:xfrm>
            <a:off x="7515225" y="6521450"/>
            <a:ext cx="2341563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0"/>
              </a:spcBef>
            </a:pPr>
            <a:r>
              <a:rPr lang="es-ES" sz="800" dirty="0" smtClean="0">
                <a:solidFill>
                  <a:schemeClr val="hlink"/>
                </a:solidFill>
                <a:latin typeface="Arial" charset="0"/>
              </a:rPr>
              <a:t>Tecnológico </a:t>
            </a:r>
            <a:r>
              <a:rPr lang="es-ES" sz="800" dirty="0">
                <a:solidFill>
                  <a:schemeClr val="hlink"/>
                </a:solidFill>
                <a:latin typeface="Arial" charset="0"/>
              </a:rPr>
              <a:t>de Monterrey, México	</a:t>
            </a:r>
            <a:fld id="{8FF61031-8CB6-4679-BC77-232DFE4DD107}" type="slidenum">
              <a:rPr lang="es-ES" sz="800">
                <a:solidFill>
                  <a:schemeClr val="hlink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‹Nº›</a:t>
            </a:fld>
            <a:endParaRPr lang="es-ES" sz="8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" name="Line 36"/>
          <p:cNvSpPr>
            <a:spLocks noChangeShapeType="1"/>
          </p:cNvSpPr>
          <p:nvPr userDrawn="1"/>
        </p:nvSpPr>
        <p:spPr bwMode="auto">
          <a:xfrm>
            <a:off x="990600" y="6553200"/>
            <a:ext cx="8915400" cy="0"/>
          </a:xfrm>
          <a:prstGeom prst="line">
            <a:avLst/>
          </a:prstGeom>
          <a:noFill/>
          <a:ln w="31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" name="Rectangle 37"/>
          <p:cNvSpPr>
            <a:spLocks noChangeArrowheads="1"/>
          </p:cNvSpPr>
          <p:nvPr userDrawn="1"/>
        </p:nvSpPr>
        <p:spPr bwMode="auto">
          <a:xfrm>
            <a:off x="3758638" y="6553200"/>
            <a:ext cx="2217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900" dirty="0" smtClean="0">
                <a:solidFill>
                  <a:srgbClr val="000066"/>
                </a:solidFill>
                <a:latin typeface="Arial" charset="0"/>
              </a:rPr>
              <a:t>Fundamentos de ingeniería de software</a:t>
            </a:r>
            <a:endParaRPr lang="es-ES" sz="900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86868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es-MX"/>
              <a:t>Clic para editar título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8686800" cy="3352800"/>
          </a:xfrm>
        </p:spPr>
        <p:txBody>
          <a:bodyPr/>
          <a:lstStyle>
            <a:lvl1pPr marL="0" indent="0" algn="r">
              <a:buFont typeface="Trebuchet MS" charset="0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pic>
        <p:nvPicPr>
          <p:cNvPr id="3686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6532"/>
            <a:ext cx="1276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715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119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76200"/>
            <a:ext cx="2209800" cy="6324600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6477000" cy="6324600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83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839200" cy="762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143000"/>
            <a:ext cx="4343400" cy="5257800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143000"/>
            <a:ext cx="4343400" cy="5257800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550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7269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1574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1430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4210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8077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495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2472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04162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7159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883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 para editar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560388" y="914400"/>
            <a:ext cx="8885237" cy="0"/>
          </a:xfrm>
          <a:prstGeom prst="line">
            <a:avLst/>
          </a:prstGeom>
          <a:noFill/>
          <a:ln w="63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29" name="Line 23"/>
          <p:cNvSpPr>
            <a:spLocks noChangeShapeType="1"/>
          </p:cNvSpPr>
          <p:nvPr userDrawn="1"/>
        </p:nvSpPr>
        <p:spPr bwMode="auto">
          <a:xfrm>
            <a:off x="990600" y="6553200"/>
            <a:ext cx="8915400" cy="0"/>
          </a:xfrm>
          <a:prstGeom prst="line">
            <a:avLst/>
          </a:prstGeom>
          <a:noFill/>
          <a:ln w="31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293688" y="1173163"/>
            <a:ext cx="0" cy="49450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2" name="Rectangle 34"/>
          <p:cNvSpPr>
            <a:spLocks noChangeArrowheads="1"/>
          </p:cNvSpPr>
          <p:nvPr userDrawn="1"/>
        </p:nvSpPr>
        <p:spPr bwMode="auto">
          <a:xfrm>
            <a:off x="7515225" y="6521450"/>
            <a:ext cx="2341563" cy="21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/>
          <a:p>
            <a:pPr algn="l">
              <a:spcBef>
                <a:spcPct val="0"/>
              </a:spcBef>
            </a:pPr>
            <a:r>
              <a:rPr lang="es-ES" sz="800" dirty="0" smtClean="0">
                <a:solidFill>
                  <a:schemeClr val="hlink"/>
                </a:solidFill>
                <a:latin typeface="Arial" charset="0"/>
              </a:rPr>
              <a:t>Tecnológico </a:t>
            </a:r>
            <a:r>
              <a:rPr lang="es-ES" sz="800" dirty="0">
                <a:solidFill>
                  <a:schemeClr val="hlink"/>
                </a:solidFill>
                <a:latin typeface="Arial" charset="0"/>
              </a:rPr>
              <a:t>de Monterrey, México	</a:t>
            </a:r>
            <a:fld id="{8747394A-1AB2-40A1-A98A-75B87BE20D31}" type="slidenum">
              <a:rPr lang="es-ES" sz="800">
                <a:solidFill>
                  <a:schemeClr val="hlink"/>
                </a:solidFill>
                <a:latin typeface="Arial" charset="0"/>
              </a:rPr>
              <a:pPr algn="l">
                <a:spcBef>
                  <a:spcPct val="0"/>
                </a:spcBef>
              </a:pPr>
              <a:t>‹Nº›</a:t>
            </a:fld>
            <a:endParaRPr lang="es-ES" sz="8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3" name="Rectangle 36"/>
          <p:cNvSpPr>
            <a:spLocks noChangeArrowheads="1"/>
          </p:cNvSpPr>
          <p:nvPr userDrawn="1"/>
        </p:nvSpPr>
        <p:spPr bwMode="auto">
          <a:xfrm>
            <a:off x="3758638" y="6553200"/>
            <a:ext cx="221727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sz="900" dirty="0" smtClean="0">
                <a:solidFill>
                  <a:srgbClr val="000066"/>
                </a:solidFill>
                <a:latin typeface="Arial" charset="0"/>
              </a:rPr>
              <a:t>Fundamentos de ingeniería de software</a:t>
            </a:r>
            <a:endParaRPr lang="es-ES" sz="900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6532"/>
            <a:ext cx="1276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ransition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+mj-lt"/>
          <a:ea typeface="ＭＳ Ｐゴシック" charset="-128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  <a:ea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  <a:ea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  <a:ea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  <a:ea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rgbClr val="006600"/>
          </a:solidFill>
          <a:latin typeface="Garrison Light Sans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Trebuchet MS" charset="0"/>
        <a:buChar char="&gt;"/>
        <a:defRPr sz="2400">
          <a:solidFill>
            <a:srgbClr val="000066"/>
          </a:solidFill>
          <a:latin typeface="+mn-lt"/>
          <a:ea typeface="ＭＳ Ｐゴシック" charset="-128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imes New Roman" charset="0"/>
        <a:buChar char="–"/>
        <a:defRPr sz="2000">
          <a:solidFill>
            <a:srgbClr val="000066"/>
          </a:solidFill>
          <a:latin typeface="+mn-lt"/>
          <a:ea typeface="ＭＳ Ｐゴシック" charset="-128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>
          <a:solidFill>
            <a:srgbClr val="000066"/>
          </a:solidFill>
          <a:latin typeface="+mn-lt"/>
          <a:ea typeface="ＭＳ Ｐゴシック" charset="-128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imes New Roman" charset="0"/>
        <a:buChar char="–"/>
        <a:defRPr sz="1600">
          <a:solidFill>
            <a:srgbClr val="000066"/>
          </a:solidFill>
          <a:latin typeface="+mn-lt"/>
          <a:ea typeface="ＭＳ Ｐゴシック" charset="-128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Trebuchet MS" charset="0"/>
        <a:buChar char="&gt;"/>
        <a:defRPr sz="1600">
          <a:solidFill>
            <a:srgbClr val="000066"/>
          </a:solidFill>
          <a:latin typeface="+mn-lt"/>
          <a:ea typeface="ＭＳ Ｐゴシック" charset="-128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charset="0"/>
        <a:buChar char="&gt;"/>
        <a:defRPr sz="1600">
          <a:solidFill>
            <a:srgbClr val="000066"/>
          </a:solidFill>
          <a:latin typeface="+mn-lt"/>
          <a:ea typeface="ＭＳ Ｐゴシック" charset="-128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charset="0"/>
        <a:buChar char="&gt;"/>
        <a:defRPr sz="1600">
          <a:solidFill>
            <a:srgbClr val="000066"/>
          </a:solidFill>
          <a:latin typeface="+mn-lt"/>
          <a:ea typeface="ＭＳ Ｐゴシック" charset="-128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charset="0"/>
        <a:buChar char="&gt;"/>
        <a:defRPr sz="1600">
          <a:solidFill>
            <a:srgbClr val="000066"/>
          </a:solidFill>
          <a:latin typeface="+mn-lt"/>
          <a:ea typeface="ＭＳ Ｐゴシック" charset="-128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rgbClr val="CC3300"/>
        </a:buClr>
        <a:buFont typeface="Trebuchet MS" charset="0"/>
        <a:buChar char="&gt;"/>
        <a:defRPr sz="1600">
          <a:solidFill>
            <a:srgbClr val="00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686800" cy="1676400"/>
          </a:xfrm>
        </p:spPr>
        <p:txBody>
          <a:bodyPr/>
          <a:lstStyle/>
          <a:p>
            <a:pPr eaLnBrk="1" hangingPunct="1"/>
            <a:r>
              <a:rPr lang="es-ES" sz="3200" dirty="0" smtClean="0">
                <a:solidFill>
                  <a:srgbClr val="000066"/>
                </a:solidFill>
                <a:latin typeface="Arial" charset="0"/>
              </a:rPr>
              <a:t>Análisis de requerimiento de software</a:t>
            </a:r>
            <a:r>
              <a:rPr lang="es-ES" sz="3200" dirty="0">
                <a:solidFill>
                  <a:srgbClr val="000066"/>
                </a:solidFill>
                <a:latin typeface="Arial" charset="0"/>
              </a:rPr>
              <a:t/>
            </a:r>
            <a:br>
              <a:rPr lang="es-ES" sz="3200" dirty="0">
                <a:solidFill>
                  <a:srgbClr val="000066"/>
                </a:solidFill>
                <a:latin typeface="Arial" charset="0"/>
              </a:rPr>
            </a:br>
            <a:endParaRPr lang="es-ES" sz="3200" dirty="0" smtClean="0">
              <a:solidFill>
                <a:srgbClr val="000066"/>
              </a:solidFill>
            </a:endParaRPr>
          </a:p>
        </p:txBody>
      </p:sp>
      <p:sp>
        <p:nvSpPr>
          <p:cNvPr id="14339" name="Rectangle 55"/>
          <p:cNvSpPr>
            <a:spLocks noGrp="1" noChangeArrowheads="1"/>
          </p:cNvSpPr>
          <p:nvPr>
            <p:ph type="subTitle" idx="1"/>
          </p:nvPr>
        </p:nvSpPr>
        <p:spPr>
          <a:xfrm>
            <a:off x="332509" y="2286000"/>
            <a:ext cx="9421091" cy="4114800"/>
          </a:xfrm>
        </p:spPr>
        <p:txBody>
          <a:bodyPr/>
          <a:lstStyle/>
          <a:p>
            <a:pPr eaLnBrk="1" hangingPunct="1"/>
            <a:endParaRPr lang="es-ES" sz="3200" dirty="0"/>
          </a:p>
          <a:p>
            <a:pPr eaLnBrk="1" hangingPunct="1"/>
            <a:r>
              <a:rPr lang="es-ES" sz="2800" b="1" dirty="0" smtClean="0">
                <a:solidFill>
                  <a:srgbClr val="006600"/>
                </a:solidFill>
              </a:rPr>
              <a:t>[</a:t>
            </a:r>
            <a:r>
              <a:rPr lang="es-ES" sz="2800" dirty="0" smtClean="0"/>
              <a:t>Requisitos de Software </a:t>
            </a:r>
            <a:r>
              <a:rPr lang="es-ES" sz="2800" dirty="0" smtClean="0">
                <a:sym typeface="Wingdings" charset="2"/>
              </a:rPr>
              <a:t> Detallando Casos de Uso</a:t>
            </a:r>
            <a:r>
              <a:rPr lang="es-ES" sz="2800" b="1" dirty="0" smtClean="0">
                <a:solidFill>
                  <a:srgbClr val="006600"/>
                </a:solidFill>
              </a:rPr>
              <a:t>]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</a:p>
          <a:p>
            <a:pPr eaLnBrk="1" hangingPunct="1"/>
            <a:r>
              <a:rPr lang="es-ES" dirty="0" smtClean="0">
                <a:solidFill>
                  <a:srgbClr val="CC0000"/>
                </a:solidFill>
              </a:rPr>
              <a:t>Diagramas de actividad con UML</a:t>
            </a:r>
          </a:p>
          <a:p>
            <a:pPr eaLnBrk="1" hangingPunct="1"/>
            <a:endParaRPr lang="es-ES" sz="3200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es-ES" dirty="0" smtClean="0"/>
              <a:t> </a:t>
            </a:r>
          </a:p>
          <a:p>
            <a:pPr eaLnBrk="1" hangingPunct="1"/>
            <a:endParaRPr lang="es-ES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Notación</a:t>
            </a:r>
          </a:p>
        </p:txBody>
      </p:sp>
      <p:pic>
        <p:nvPicPr>
          <p:cNvPr id="14339" name="Picture 3" descr="activida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864" y="1773238"/>
            <a:ext cx="4837775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3143" y="1384301"/>
            <a:ext cx="8440738" cy="4752975"/>
            <a:chOff x="467" y="872"/>
            <a:chExt cx="4908" cy="2994"/>
          </a:xfrm>
        </p:grpSpPr>
        <p:sp>
          <p:nvSpPr>
            <p:cNvPr id="14403" name="Text Box 5"/>
            <p:cNvSpPr txBox="1">
              <a:spLocks noChangeArrowheads="1"/>
            </p:cNvSpPr>
            <p:nvPr/>
          </p:nvSpPr>
          <p:spPr bwMode="auto">
            <a:xfrm>
              <a:off x="467" y="1008"/>
              <a:ext cx="9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Actividad</a:t>
              </a:r>
            </a:p>
          </p:txBody>
        </p:sp>
        <p:sp>
          <p:nvSpPr>
            <p:cNvPr id="14404" name="Line 6"/>
            <p:cNvSpPr>
              <a:spLocks noChangeShapeType="1"/>
            </p:cNvSpPr>
            <p:nvPr/>
          </p:nvSpPr>
          <p:spPr bwMode="auto">
            <a:xfrm flipH="1" flipV="1">
              <a:off x="748" y="1162"/>
              <a:ext cx="318" cy="3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405" name="Oval 7"/>
            <p:cNvSpPr>
              <a:spLocks noChangeArrowheads="1"/>
            </p:cNvSpPr>
            <p:nvPr/>
          </p:nvSpPr>
          <p:spPr bwMode="auto">
            <a:xfrm>
              <a:off x="613" y="872"/>
              <a:ext cx="4762" cy="299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641719" y="1268413"/>
            <a:ext cx="4289160" cy="749300"/>
            <a:chOff x="2699" y="799"/>
            <a:chExt cx="2494" cy="472"/>
          </a:xfrm>
        </p:grpSpPr>
        <p:sp>
          <p:nvSpPr>
            <p:cNvPr id="14400" name="Text Box 9"/>
            <p:cNvSpPr txBox="1">
              <a:spLocks noChangeArrowheads="1"/>
            </p:cNvSpPr>
            <p:nvPr/>
          </p:nvSpPr>
          <p:spPr bwMode="auto">
            <a:xfrm>
              <a:off x="4150" y="799"/>
              <a:ext cx="104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Nombre del nodo</a:t>
              </a:r>
            </a:p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(obligatorio)</a:t>
              </a:r>
            </a:p>
          </p:txBody>
        </p:sp>
        <p:sp>
          <p:nvSpPr>
            <p:cNvPr id="14401" name="Line 10"/>
            <p:cNvSpPr>
              <a:spLocks noChangeShapeType="1"/>
            </p:cNvSpPr>
            <p:nvPr/>
          </p:nvSpPr>
          <p:spPr bwMode="auto">
            <a:xfrm flipH="1">
              <a:off x="3288" y="963"/>
              <a:ext cx="998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402" name="Oval 11"/>
            <p:cNvSpPr>
              <a:spLocks noChangeArrowheads="1"/>
            </p:cNvSpPr>
            <p:nvPr/>
          </p:nvSpPr>
          <p:spPr bwMode="auto">
            <a:xfrm>
              <a:off x="2699" y="1135"/>
              <a:ext cx="590" cy="1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520296" y="2335213"/>
            <a:ext cx="5819775" cy="3109912"/>
            <a:chOff x="884" y="1471"/>
            <a:chExt cx="3384" cy="1959"/>
          </a:xfrm>
        </p:grpSpPr>
        <p:sp>
          <p:nvSpPr>
            <p:cNvPr id="14387" name="Text Box 13"/>
            <p:cNvSpPr txBox="1">
              <a:spLocks noChangeArrowheads="1"/>
            </p:cNvSpPr>
            <p:nvPr/>
          </p:nvSpPr>
          <p:spPr bwMode="auto">
            <a:xfrm>
              <a:off x="884" y="2069"/>
              <a:ext cx="49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Acción</a:t>
              </a:r>
            </a:p>
          </p:txBody>
        </p:sp>
        <p:sp>
          <p:nvSpPr>
            <p:cNvPr id="14388" name="Line 14"/>
            <p:cNvSpPr>
              <a:spLocks noChangeShapeType="1"/>
            </p:cNvSpPr>
            <p:nvPr/>
          </p:nvSpPr>
          <p:spPr bwMode="auto">
            <a:xfrm flipH="1">
              <a:off x="1247" y="1726"/>
              <a:ext cx="1134" cy="34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89" name="Oval 15"/>
            <p:cNvSpPr>
              <a:spLocks noChangeArrowheads="1"/>
            </p:cNvSpPr>
            <p:nvPr/>
          </p:nvSpPr>
          <p:spPr bwMode="auto">
            <a:xfrm>
              <a:off x="2218" y="1471"/>
              <a:ext cx="544" cy="2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  <p:sp>
          <p:nvSpPr>
            <p:cNvPr id="14390" name="Oval 16"/>
            <p:cNvSpPr>
              <a:spLocks noChangeArrowheads="1"/>
            </p:cNvSpPr>
            <p:nvPr/>
          </p:nvSpPr>
          <p:spPr bwMode="auto">
            <a:xfrm>
              <a:off x="3053" y="1471"/>
              <a:ext cx="544" cy="2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  <p:sp>
          <p:nvSpPr>
            <p:cNvPr id="14391" name="Oval 17"/>
            <p:cNvSpPr>
              <a:spLocks noChangeArrowheads="1"/>
            </p:cNvSpPr>
            <p:nvPr/>
          </p:nvSpPr>
          <p:spPr bwMode="auto">
            <a:xfrm>
              <a:off x="2345" y="2324"/>
              <a:ext cx="544" cy="2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  <p:sp>
          <p:nvSpPr>
            <p:cNvPr id="14392" name="Oval 18"/>
            <p:cNvSpPr>
              <a:spLocks noChangeArrowheads="1"/>
            </p:cNvSpPr>
            <p:nvPr/>
          </p:nvSpPr>
          <p:spPr bwMode="auto">
            <a:xfrm>
              <a:off x="3061" y="2315"/>
              <a:ext cx="544" cy="2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  <p:sp>
          <p:nvSpPr>
            <p:cNvPr id="14393" name="Oval 19"/>
            <p:cNvSpPr>
              <a:spLocks noChangeArrowheads="1"/>
            </p:cNvSpPr>
            <p:nvPr/>
          </p:nvSpPr>
          <p:spPr bwMode="auto">
            <a:xfrm>
              <a:off x="3724" y="2332"/>
              <a:ext cx="544" cy="2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  <p:sp>
          <p:nvSpPr>
            <p:cNvPr id="14394" name="Oval 20"/>
            <p:cNvSpPr>
              <a:spLocks noChangeArrowheads="1"/>
            </p:cNvSpPr>
            <p:nvPr/>
          </p:nvSpPr>
          <p:spPr bwMode="auto">
            <a:xfrm>
              <a:off x="3061" y="3158"/>
              <a:ext cx="544" cy="27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  <p:sp>
          <p:nvSpPr>
            <p:cNvPr id="14395" name="Line 21"/>
            <p:cNvSpPr>
              <a:spLocks noChangeShapeType="1"/>
            </p:cNvSpPr>
            <p:nvPr/>
          </p:nvSpPr>
          <p:spPr bwMode="auto">
            <a:xfrm flipH="1">
              <a:off x="1338" y="1706"/>
              <a:ext cx="1814" cy="40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96" name="Line 22"/>
            <p:cNvSpPr>
              <a:spLocks noChangeShapeType="1"/>
            </p:cNvSpPr>
            <p:nvPr/>
          </p:nvSpPr>
          <p:spPr bwMode="auto">
            <a:xfrm flipH="1" flipV="1">
              <a:off x="1338" y="2115"/>
              <a:ext cx="2540" cy="2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97" name="Line 23"/>
            <p:cNvSpPr>
              <a:spLocks noChangeShapeType="1"/>
            </p:cNvSpPr>
            <p:nvPr/>
          </p:nvSpPr>
          <p:spPr bwMode="auto">
            <a:xfrm flipH="1" flipV="1">
              <a:off x="1338" y="2160"/>
              <a:ext cx="1860" cy="18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98" name="Line 24"/>
            <p:cNvSpPr>
              <a:spLocks noChangeShapeType="1"/>
            </p:cNvSpPr>
            <p:nvPr/>
          </p:nvSpPr>
          <p:spPr bwMode="auto">
            <a:xfrm flipH="1" flipV="1">
              <a:off x="1338" y="2205"/>
              <a:ext cx="1016" cy="24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99" name="Line 25"/>
            <p:cNvSpPr>
              <a:spLocks noChangeShapeType="1"/>
            </p:cNvSpPr>
            <p:nvPr/>
          </p:nvSpPr>
          <p:spPr bwMode="auto">
            <a:xfrm flipH="1" flipV="1">
              <a:off x="1292" y="2251"/>
              <a:ext cx="1815" cy="9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975122" y="2420939"/>
            <a:ext cx="2338917" cy="274637"/>
            <a:chOff x="567" y="1525"/>
            <a:chExt cx="1360" cy="173"/>
          </a:xfrm>
        </p:grpSpPr>
        <p:sp>
          <p:nvSpPr>
            <p:cNvPr id="14384" name="Text Box 27"/>
            <p:cNvSpPr txBox="1">
              <a:spLocks noChangeArrowheads="1"/>
            </p:cNvSpPr>
            <p:nvPr/>
          </p:nvSpPr>
          <p:spPr bwMode="auto">
            <a:xfrm>
              <a:off x="567" y="1525"/>
              <a:ext cx="10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Nodo Inicial</a:t>
              </a:r>
            </a:p>
          </p:txBody>
        </p:sp>
        <p:sp>
          <p:nvSpPr>
            <p:cNvPr id="14385" name="Line 28"/>
            <p:cNvSpPr>
              <a:spLocks noChangeShapeType="1"/>
            </p:cNvSpPr>
            <p:nvPr/>
          </p:nvSpPr>
          <p:spPr bwMode="auto">
            <a:xfrm flipH="1">
              <a:off x="1383" y="1616"/>
              <a:ext cx="36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86" name="Oval 29"/>
            <p:cNvSpPr>
              <a:spLocks noChangeArrowheads="1"/>
            </p:cNvSpPr>
            <p:nvPr/>
          </p:nvSpPr>
          <p:spPr bwMode="auto">
            <a:xfrm>
              <a:off x="1746" y="1525"/>
              <a:ext cx="181" cy="16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975122" y="2636837"/>
            <a:ext cx="2385351" cy="507999"/>
            <a:chOff x="567" y="1661"/>
            <a:chExt cx="1387" cy="320"/>
          </a:xfrm>
        </p:grpSpPr>
        <p:sp>
          <p:nvSpPr>
            <p:cNvPr id="14381" name="Text Box 31"/>
            <p:cNvSpPr txBox="1">
              <a:spLocks noChangeArrowheads="1"/>
            </p:cNvSpPr>
            <p:nvPr/>
          </p:nvSpPr>
          <p:spPr bwMode="auto">
            <a:xfrm>
              <a:off x="567" y="1661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Nombre del nodo</a:t>
              </a:r>
            </a:p>
            <a:p>
              <a:r>
                <a:rPr lang="es-ES" sz="1000" b="1">
                  <a:solidFill>
                    <a:srgbClr val="FF0000"/>
                  </a:solidFill>
                  <a:latin typeface="Arial Narrow" pitchFamily="34" charset="0"/>
                </a:rPr>
                <a:t>(opcional)</a:t>
              </a:r>
            </a:p>
          </p:txBody>
        </p:sp>
        <p:sp>
          <p:nvSpPr>
            <p:cNvPr id="14382" name="Line 32"/>
            <p:cNvSpPr>
              <a:spLocks noChangeShapeType="1"/>
            </p:cNvSpPr>
            <p:nvPr/>
          </p:nvSpPr>
          <p:spPr bwMode="auto">
            <a:xfrm flipH="1">
              <a:off x="1365" y="1743"/>
              <a:ext cx="317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83" name="Oval 33"/>
            <p:cNvSpPr>
              <a:spLocks noChangeArrowheads="1"/>
            </p:cNvSpPr>
            <p:nvPr/>
          </p:nvSpPr>
          <p:spPr bwMode="auto">
            <a:xfrm>
              <a:off x="1682" y="1670"/>
              <a:ext cx="272" cy="11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ES" sz="36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1209014" y="4514851"/>
            <a:ext cx="3136900" cy="842963"/>
            <a:chOff x="703" y="2844"/>
            <a:chExt cx="1824" cy="531"/>
          </a:xfrm>
        </p:grpSpPr>
        <p:sp>
          <p:nvSpPr>
            <p:cNvPr id="14378" name="Text Box 35"/>
            <p:cNvSpPr txBox="1">
              <a:spLocks noChangeArrowheads="1"/>
            </p:cNvSpPr>
            <p:nvPr/>
          </p:nvSpPr>
          <p:spPr bwMode="auto">
            <a:xfrm>
              <a:off x="703" y="2844"/>
              <a:ext cx="10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Nodo Final</a:t>
              </a:r>
            </a:p>
          </p:txBody>
        </p:sp>
        <p:sp>
          <p:nvSpPr>
            <p:cNvPr id="14379" name="Line 36"/>
            <p:cNvSpPr>
              <a:spLocks noChangeShapeType="1"/>
            </p:cNvSpPr>
            <p:nvPr/>
          </p:nvSpPr>
          <p:spPr bwMode="auto">
            <a:xfrm flipH="1" flipV="1">
              <a:off x="1556" y="2949"/>
              <a:ext cx="816" cy="27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80" name="Oval 37"/>
            <p:cNvSpPr>
              <a:spLocks noChangeArrowheads="1"/>
            </p:cNvSpPr>
            <p:nvPr/>
          </p:nvSpPr>
          <p:spPr bwMode="auto">
            <a:xfrm>
              <a:off x="2346" y="3212"/>
              <a:ext cx="181" cy="16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209014" y="4730751"/>
            <a:ext cx="3198813" cy="777875"/>
            <a:chOff x="703" y="2980"/>
            <a:chExt cx="1860" cy="490"/>
          </a:xfrm>
        </p:grpSpPr>
        <p:sp>
          <p:nvSpPr>
            <p:cNvPr id="14375" name="Text Box 39"/>
            <p:cNvSpPr txBox="1">
              <a:spLocks noChangeArrowheads="1"/>
            </p:cNvSpPr>
            <p:nvPr/>
          </p:nvSpPr>
          <p:spPr bwMode="auto">
            <a:xfrm>
              <a:off x="703" y="2980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Nombre del nodo</a:t>
              </a:r>
            </a:p>
            <a:p>
              <a:r>
                <a:rPr lang="es-ES" sz="1000" b="1">
                  <a:solidFill>
                    <a:srgbClr val="FF0000"/>
                  </a:solidFill>
                  <a:latin typeface="Arial Narrow" pitchFamily="34" charset="0"/>
                </a:rPr>
                <a:t>(opcional)</a:t>
              </a:r>
            </a:p>
          </p:txBody>
        </p:sp>
        <p:sp>
          <p:nvSpPr>
            <p:cNvPr id="14376" name="Line 40"/>
            <p:cNvSpPr>
              <a:spLocks noChangeShapeType="1"/>
            </p:cNvSpPr>
            <p:nvPr/>
          </p:nvSpPr>
          <p:spPr bwMode="auto">
            <a:xfrm flipH="1" flipV="1">
              <a:off x="1501" y="3152"/>
              <a:ext cx="789" cy="23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77" name="Oval 41"/>
            <p:cNvSpPr>
              <a:spLocks noChangeArrowheads="1"/>
            </p:cNvSpPr>
            <p:nvPr/>
          </p:nvSpPr>
          <p:spPr bwMode="auto">
            <a:xfrm>
              <a:off x="2291" y="3357"/>
              <a:ext cx="272" cy="11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ES" sz="36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5124979" y="1773239"/>
            <a:ext cx="4196292" cy="1417637"/>
            <a:chOff x="2980" y="1117"/>
            <a:chExt cx="2440" cy="893"/>
          </a:xfrm>
        </p:grpSpPr>
        <p:sp>
          <p:nvSpPr>
            <p:cNvPr id="14372" name="Text Box 43"/>
            <p:cNvSpPr txBox="1">
              <a:spLocks noChangeArrowheads="1"/>
            </p:cNvSpPr>
            <p:nvPr/>
          </p:nvSpPr>
          <p:spPr bwMode="auto">
            <a:xfrm>
              <a:off x="4377" y="1117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Nombre del nodo</a:t>
              </a:r>
            </a:p>
            <a:p>
              <a:r>
                <a:rPr lang="es-ES" sz="1000" b="1">
                  <a:solidFill>
                    <a:srgbClr val="FF0000"/>
                  </a:solidFill>
                  <a:latin typeface="Arial Narrow" pitchFamily="34" charset="0"/>
                </a:rPr>
                <a:t>(opcional)</a:t>
              </a:r>
            </a:p>
          </p:txBody>
        </p:sp>
        <p:sp>
          <p:nvSpPr>
            <p:cNvPr id="14373" name="Line 44"/>
            <p:cNvSpPr>
              <a:spLocks noChangeShapeType="1"/>
            </p:cNvSpPr>
            <p:nvPr/>
          </p:nvSpPr>
          <p:spPr bwMode="auto">
            <a:xfrm flipH="1">
              <a:off x="3134" y="1298"/>
              <a:ext cx="1451" cy="5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74" name="Oval 45"/>
            <p:cNvSpPr>
              <a:spLocks noChangeArrowheads="1"/>
            </p:cNvSpPr>
            <p:nvPr/>
          </p:nvSpPr>
          <p:spPr bwMode="auto">
            <a:xfrm>
              <a:off x="2980" y="1897"/>
              <a:ext cx="272" cy="11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ES" sz="36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5546329" y="2262188"/>
            <a:ext cx="3697552" cy="1123950"/>
            <a:chOff x="3225" y="1425"/>
            <a:chExt cx="2150" cy="708"/>
          </a:xfrm>
        </p:grpSpPr>
        <p:sp>
          <p:nvSpPr>
            <p:cNvPr id="14369" name="Text Box 47"/>
            <p:cNvSpPr txBox="1">
              <a:spLocks noChangeArrowheads="1"/>
            </p:cNvSpPr>
            <p:nvPr/>
          </p:nvSpPr>
          <p:spPr bwMode="auto">
            <a:xfrm>
              <a:off x="4332" y="1425"/>
              <a:ext cx="10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Nodo de decisión</a:t>
              </a:r>
            </a:p>
          </p:txBody>
        </p:sp>
        <p:sp>
          <p:nvSpPr>
            <p:cNvPr id="14370" name="Line 48"/>
            <p:cNvSpPr>
              <a:spLocks noChangeShapeType="1"/>
            </p:cNvSpPr>
            <p:nvPr/>
          </p:nvSpPr>
          <p:spPr bwMode="auto">
            <a:xfrm flipV="1">
              <a:off x="3433" y="1570"/>
              <a:ext cx="989" cy="3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71" name="Oval 49"/>
            <p:cNvSpPr>
              <a:spLocks noChangeArrowheads="1"/>
            </p:cNvSpPr>
            <p:nvPr/>
          </p:nvSpPr>
          <p:spPr bwMode="auto">
            <a:xfrm>
              <a:off x="3225" y="1906"/>
              <a:ext cx="218" cy="2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5124979" y="3832226"/>
            <a:ext cx="4196292" cy="784225"/>
            <a:chOff x="2980" y="2414"/>
            <a:chExt cx="2440" cy="494"/>
          </a:xfrm>
        </p:grpSpPr>
        <p:sp>
          <p:nvSpPr>
            <p:cNvPr id="14366" name="Text Box 51"/>
            <p:cNvSpPr txBox="1">
              <a:spLocks noChangeArrowheads="1"/>
            </p:cNvSpPr>
            <p:nvPr/>
          </p:nvSpPr>
          <p:spPr bwMode="auto">
            <a:xfrm>
              <a:off x="4377" y="2414"/>
              <a:ext cx="1043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Nombre del nodo</a:t>
              </a:r>
            </a:p>
            <a:p>
              <a:r>
                <a:rPr lang="es-ES" sz="1000" b="1">
                  <a:solidFill>
                    <a:srgbClr val="FF0000"/>
                  </a:solidFill>
                  <a:latin typeface="Arial Narrow" pitchFamily="34" charset="0"/>
                </a:rPr>
                <a:t>(opcional)</a:t>
              </a:r>
            </a:p>
          </p:txBody>
        </p:sp>
        <p:sp>
          <p:nvSpPr>
            <p:cNvPr id="14367" name="Line 52"/>
            <p:cNvSpPr>
              <a:spLocks noChangeShapeType="1"/>
            </p:cNvSpPr>
            <p:nvPr/>
          </p:nvSpPr>
          <p:spPr bwMode="auto">
            <a:xfrm flipH="1">
              <a:off x="3134" y="2568"/>
              <a:ext cx="1470" cy="2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68" name="Oval 53"/>
            <p:cNvSpPr>
              <a:spLocks noChangeArrowheads="1"/>
            </p:cNvSpPr>
            <p:nvPr/>
          </p:nvSpPr>
          <p:spPr bwMode="auto">
            <a:xfrm>
              <a:off x="2980" y="2795"/>
              <a:ext cx="272" cy="11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ES" sz="36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5546329" y="4451350"/>
            <a:ext cx="3697552" cy="490538"/>
            <a:chOff x="3225" y="2804"/>
            <a:chExt cx="2150" cy="309"/>
          </a:xfrm>
        </p:grpSpPr>
        <p:sp>
          <p:nvSpPr>
            <p:cNvPr id="14363" name="Text Box 55"/>
            <p:cNvSpPr txBox="1">
              <a:spLocks noChangeArrowheads="1"/>
            </p:cNvSpPr>
            <p:nvPr/>
          </p:nvSpPr>
          <p:spPr bwMode="auto">
            <a:xfrm>
              <a:off x="4332" y="2940"/>
              <a:ext cx="10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Nodo de fusión</a:t>
              </a:r>
            </a:p>
          </p:txBody>
        </p:sp>
        <p:sp>
          <p:nvSpPr>
            <p:cNvPr id="14364" name="Line 56"/>
            <p:cNvSpPr>
              <a:spLocks noChangeShapeType="1"/>
            </p:cNvSpPr>
            <p:nvPr/>
          </p:nvSpPr>
          <p:spPr bwMode="auto">
            <a:xfrm>
              <a:off x="3424" y="2931"/>
              <a:ext cx="953" cy="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65" name="Oval 57"/>
            <p:cNvSpPr>
              <a:spLocks noChangeArrowheads="1"/>
            </p:cNvSpPr>
            <p:nvPr/>
          </p:nvSpPr>
          <p:spPr bwMode="auto">
            <a:xfrm>
              <a:off x="3225" y="2804"/>
              <a:ext cx="218" cy="22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  <p:grpSp>
        <p:nvGrpSpPr>
          <p:cNvPr id="13" name="Group 58"/>
          <p:cNvGrpSpPr>
            <a:grpSpLocks/>
          </p:cNvGrpSpPr>
          <p:nvPr/>
        </p:nvGrpSpPr>
        <p:grpSpPr bwMode="auto">
          <a:xfrm>
            <a:off x="4469739" y="3011488"/>
            <a:ext cx="5343392" cy="590550"/>
            <a:chOff x="2599" y="1897"/>
            <a:chExt cx="3107" cy="372"/>
          </a:xfrm>
        </p:grpSpPr>
        <p:sp>
          <p:nvSpPr>
            <p:cNvPr id="14356" name="Text Box 59"/>
            <p:cNvSpPr txBox="1">
              <a:spLocks noChangeArrowheads="1"/>
            </p:cNvSpPr>
            <p:nvPr/>
          </p:nvSpPr>
          <p:spPr bwMode="auto">
            <a:xfrm>
              <a:off x="4549" y="1924"/>
              <a:ext cx="115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Condición de guarda</a:t>
              </a:r>
            </a:p>
          </p:txBody>
        </p:sp>
        <p:sp>
          <p:nvSpPr>
            <p:cNvPr id="14357" name="Line 60"/>
            <p:cNvSpPr>
              <a:spLocks noChangeShapeType="1"/>
            </p:cNvSpPr>
            <p:nvPr/>
          </p:nvSpPr>
          <p:spPr bwMode="auto">
            <a:xfrm>
              <a:off x="3824" y="1951"/>
              <a:ext cx="725" cy="4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58" name="Oval 61"/>
            <p:cNvSpPr>
              <a:spLocks noChangeArrowheads="1"/>
            </p:cNvSpPr>
            <p:nvPr/>
          </p:nvSpPr>
          <p:spPr bwMode="auto">
            <a:xfrm>
              <a:off x="3506" y="1897"/>
              <a:ext cx="313" cy="1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  <p:sp>
          <p:nvSpPr>
            <p:cNvPr id="14359" name="Line 62"/>
            <p:cNvSpPr>
              <a:spLocks noChangeShapeType="1"/>
            </p:cNvSpPr>
            <p:nvPr/>
          </p:nvSpPr>
          <p:spPr bwMode="auto">
            <a:xfrm flipV="1">
              <a:off x="3288" y="2069"/>
              <a:ext cx="1316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60" name="Oval 63"/>
            <p:cNvSpPr>
              <a:spLocks noChangeArrowheads="1"/>
            </p:cNvSpPr>
            <p:nvPr/>
          </p:nvSpPr>
          <p:spPr bwMode="auto">
            <a:xfrm>
              <a:off x="2970" y="2133"/>
              <a:ext cx="313" cy="1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  <p:sp>
          <p:nvSpPr>
            <p:cNvPr id="14361" name="Line 64"/>
            <p:cNvSpPr>
              <a:spLocks noChangeShapeType="1"/>
            </p:cNvSpPr>
            <p:nvPr/>
          </p:nvSpPr>
          <p:spPr bwMode="auto">
            <a:xfrm>
              <a:off x="2917" y="1969"/>
              <a:ext cx="1641" cy="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62" name="Oval 65"/>
            <p:cNvSpPr>
              <a:spLocks noChangeArrowheads="1"/>
            </p:cNvSpPr>
            <p:nvPr/>
          </p:nvSpPr>
          <p:spPr bwMode="auto">
            <a:xfrm>
              <a:off x="2599" y="1897"/>
              <a:ext cx="313" cy="13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  <p:grpSp>
        <p:nvGrpSpPr>
          <p:cNvPr id="14" name="Group 66"/>
          <p:cNvGrpSpPr>
            <a:grpSpLocks/>
          </p:cNvGrpSpPr>
          <p:nvPr/>
        </p:nvGrpSpPr>
        <p:grpSpPr bwMode="auto">
          <a:xfrm>
            <a:off x="2378472" y="1412876"/>
            <a:ext cx="2964921" cy="1216025"/>
            <a:chOff x="1383" y="890"/>
            <a:chExt cx="1724" cy="766"/>
          </a:xfrm>
        </p:grpSpPr>
        <p:sp>
          <p:nvSpPr>
            <p:cNvPr id="14353" name="Text Box 67"/>
            <p:cNvSpPr txBox="1">
              <a:spLocks noChangeArrowheads="1"/>
            </p:cNvSpPr>
            <p:nvPr/>
          </p:nvSpPr>
          <p:spPr bwMode="auto">
            <a:xfrm>
              <a:off x="1383" y="890"/>
              <a:ext cx="104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r>
                <a:rPr lang="es-ES" sz="1200" b="1">
                  <a:solidFill>
                    <a:srgbClr val="FF0000"/>
                  </a:solidFill>
                  <a:latin typeface="Arial Narrow" pitchFamily="34" charset="0"/>
                </a:rPr>
                <a:t>Flujo de control</a:t>
              </a:r>
            </a:p>
          </p:txBody>
        </p:sp>
        <p:sp>
          <p:nvSpPr>
            <p:cNvPr id="14354" name="Line 68"/>
            <p:cNvSpPr>
              <a:spLocks noChangeShapeType="1"/>
            </p:cNvSpPr>
            <p:nvPr/>
          </p:nvSpPr>
          <p:spPr bwMode="auto">
            <a:xfrm>
              <a:off x="2000" y="1035"/>
              <a:ext cx="862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4355" name="Oval 69"/>
            <p:cNvSpPr>
              <a:spLocks noChangeArrowheads="1"/>
            </p:cNvSpPr>
            <p:nvPr/>
          </p:nvSpPr>
          <p:spPr bwMode="auto">
            <a:xfrm>
              <a:off x="2699" y="1543"/>
              <a:ext cx="408" cy="113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786573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Caso de Uso: </a:t>
            </a:r>
            <a:r>
              <a:rPr lang="es-ES" smtClean="0">
                <a:solidFill>
                  <a:srgbClr val="CC0000"/>
                </a:solidFill>
              </a:rPr>
              <a:t>Descrito mediante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81075"/>
            <a:ext cx="5586413" cy="511175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Trebuchet MS" charset="0"/>
              <a:buNone/>
            </a:pPr>
            <a:r>
              <a:rPr lang="es-ES" sz="1800" smtClean="0"/>
              <a:t>	</a:t>
            </a:r>
            <a:r>
              <a:rPr lang="es-ES" sz="1800" smtClean="0">
                <a:solidFill>
                  <a:srgbClr val="CC0000"/>
                </a:solidFill>
              </a:rPr>
              <a:t>CU02: </a:t>
            </a:r>
            <a:r>
              <a:rPr lang="es-ES" sz="1800" i="1" smtClean="0">
                <a:solidFill>
                  <a:srgbClr val="CC0000"/>
                </a:solidFill>
              </a:rPr>
              <a:t>Realizar Transferencia</a:t>
            </a:r>
            <a:r>
              <a:rPr lang="es-ES" sz="1800" smtClean="0">
                <a:solidFill>
                  <a:srgbClr val="CC0000"/>
                </a:solidFill>
              </a:rPr>
              <a:t>.</a:t>
            </a:r>
          </a:p>
          <a:p>
            <a:pPr marL="457200" indent="-457200" eaLnBrk="1" hangingPunct="1">
              <a:lnSpc>
                <a:spcPct val="80000"/>
              </a:lnSpc>
              <a:buFont typeface="Trebuchet MS" charset="0"/>
              <a:buNone/>
            </a:pPr>
            <a:endParaRPr lang="es-ES" sz="1800" smtClean="0">
              <a:solidFill>
                <a:srgbClr val="CC0000"/>
              </a:solidFill>
            </a:endParaRPr>
          </a:p>
          <a:p>
            <a:pPr marL="457200" indent="-457200" algn="l" eaLnBrk="1" hangingPunct="1">
              <a:lnSpc>
                <a:spcPct val="80000"/>
              </a:lnSpc>
              <a:buFont typeface="Trebuchet MS" charset="0"/>
              <a:buNone/>
            </a:pPr>
            <a:r>
              <a:rPr lang="es-ES" sz="1800" smtClean="0"/>
              <a:t>	</a:t>
            </a:r>
            <a:r>
              <a:rPr lang="es-ES" sz="1600" smtClean="0">
                <a:solidFill>
                  <a:srgbClr val="CC0000"/>
                </a:solidFill>
              </a:rPr>
              <a:t>Descripción</a:t>
            </a:r>
            <a:r>
              <a:rPr lang="es-ES" sz="1600" smtClean="0"/>
              <a:t>: El sistema permite realizar transferencias al cliente, de la propia entidad o externa.</a:t>
            </a:r>
          </a:p>
          <a:p>
            <a:pPr marL="457200" indent="-457200" algn="l" eaLnBrk="1" hangingPunct="1">
              <a:lnSpc>
                <a:spcPct val="80000"/>
              </a:lnSpc>
              <a:buFont typeface="Trebuchet MS" charset="0"/>
              <a:buNone/>
            </a:pPr>
            <a:endParaRPr lang="es-ES" sz="1600" smtClean="0"/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caso de uso inicia cuando el cliente oprime el botón de </a:t>
            </a:r>
            <a:r>
              <a:rPr lang="es-ES" sz="1600" i="1" smtClean="0"/>
              <a:t>“Realizar transferencia”</a:t>
            </a:r>
            <a:r>
              <a:rPr lang="es-ES" sz="1600" smtClean="0"/>
              <a:t>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sistema obtiene y muestra las cuentas asociadas al cliente.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cliente selecciona una cuenta desde la que se hará la transferencia.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sistema presenta la interfaz de transferencia.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cliente incluye la cta. destino y la cantidad.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sistema verifica la cta. y cantidad a transferir.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 El sistema solicita la conformidad de la operación y solicita la clave de operación.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cliente introduce la clave y oprime aceptar.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sistema realiza la transferencia y confirma.</a:t>
            </a:r>
          </a:p>
          <a:p>
            <a:pPr marL="457200" indent="-457200" algn="l" eaLnBrk="1" hangingPunct="1">
              <a:lnSpc>
                <a:spcPct val="80000"/>
              </a:lnSpc>
              <a:buFontTx/>
              <a:buAutoNum type="arabicPeriod"/>
            </a:pPr>
            <a:r>
              <a:rPr lang="es-ES" sz="1600" smtClean="0"/>
              <a:t>El caso de uso termina cuando el usuario oprime salir de </a:t>
            </a:r>
            <a:r>
              <a:rPr lang="es-ES" sz="1600" i="1" smtClean="0"/>
              <a:t>Realizar Transferencia</a:t>
            </a:r>
            <a:r>
              <a:rPr lang="es-ES" sz="1600" smtClean="0"/>
              <a:t>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990600"/>
            <a:ext cx="3903662" cy="564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73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17475" y="115888"/>
            <a:ext cx="4289425" cy="6361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just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Trebuchet MS" charset="0"/>
              <a:buNone/>
            </a:pPr>
            <a:r>
              <a:rPr lang="es-ES" sz="1600">
                <a:solidFill>
                  <a:srgbClr val="000066"/>
                </a:solidFill>
              </a:rPr>
              <a:t>	</a:t>
            </a:r>
            <a:r>
              <a:rPr lang="es-ES" sz="1600">
                <a:solidFill>
                  <a:srgbClr val="CC0000"/>
                </a:solidFill>
              </a:rPr>
              <a:t>CU02: </a:t>
            </a:r>
            <a:r>
              <a:rPr lang="es-ES" sz="1600" i="1">
                <a:solidFill>
                  <a:srgbClr val="CC0000"/>
                </a:solidFill>
              </a:rPr>
              <a:t>Realizar Transferencia</a:t>
            </a:r>
            <a:r>
              <a:rPr lang="es-ES" sz="1600">
                <a:solidFill>
                  <a:srgbClr val="CC0000"/>
                </a:solidFill>
              </a:rPr>
              <a:t>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 typeface="Trebuchet MS" charset="0"/>
              <a:buNone/>
            </a:pPr>
            <a:r>
              <a:rPr lang="es-ES" sz="1600">
                <a:solidFill>
                  <a:srgbClr val="000066"/>
                </a:solidFill>
              </a:rPr>
              <a:t>	</a:t>
            </a:r>
            <a:endParaRPr lang="es-ES" sz="1400">
              <a:solidFill>
                <a:srgbClr val="CC0000"/>
              </a:solidFill>
            </a:endParaRP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caso de uso inicia cuando el cliente oprime el botón de </a:t>
            </a:r>
            <a:r>
              <a:rPr lang="es-ES" sz="1400" i="1">
                <a:solidFill>
                  <a:srgbClr val="000066"/>
                </a:solidFill>
              </a:rPr>
              <a:t>“Realizar transferencia”</a:t>
            </a:r>
            <a:r>
              <a:rPr lang="es-ES" sz="1400">
                <a:solidFill>
                  <a:srgbClr val="000066"/>
                </a:solidFill>
              </a:rPr>
              <a:t>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sistema obtiene y muestra las cuentas asociadas al cliente.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cliente selecciona una cuenta desde la que se hará la transferencia.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sistema presenta la interfaz de transferencia.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cliente incluye la cta. destino y la cantidad.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sistema verifica la cta. y cantidad a transferir.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 El sistema solicita la conformidad de la operación y solicita la clave de operación.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cliente introduce la clave y oprime aceptar.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sistema realiza la transferencia y confirma.</a:t>
            </a:r>
          </a:p>
          <a:p>
            <a:pPr marL="457200" indent="-457200" algn="l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FontTx/>
              <a:buAutoNum type="arabicPeriod"/>
            </a:pPr>
            <a:r>
              <a:rPr lang="es-ES" sz="1400">
                <a:solidFill>
                  <a:srgbClr val="000066"/>
                </a:solidFill>
              </a:rPr>
              <a:t>El caso de uso termina cuando el usuario oprime salir de </a:t>
            </a:r>
            <a:r>
              <a:rPr lang="es-ES" sz="1400" i="1">
                <a:solidFill>
                  <a:srgbClr val="000066"/>
                </a:solidFill>
              </a:rPr>
              <a:t>Realizar Transferencia</a:t>
            </a:r>
            <a:r>
              <a:rPr lang="es-ES" sz="1400">
                <a:solidFill>
                  <a:srgbClr val="000066"/>
                </a:solidFill>
              </a:rPr>
              <a:t>.</a:t>
            </a:r>
          </a:p>
        </p:txBody>
      </p:sp>
      <p:pic>
        <p:nvPicPr>
          <p:cNvPr id="4" name="Picture 3" descr="EA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0"/>
            <a:ext cx="4872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35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8686800" cy="1676400"/>
          </a:xfrm>
        </p:spPr>
        <p:txBody>
          <a:bodyPr/>
          <a:lstStyle/>
          <a:p>
            <a:pPr eaLnBrk="1" hangingPunct="1"/>
            <a:r>
              <a:rPr lang="es-ES" sz="3200" dirty="0" smtClean="0">
                <a:solidFill>
                  <a:srgbClr val="000066"/>
                </a:solidFill>
                <a:latin typeface="Arial" charset="0"/>
              </a:rPr>
              <a:t>Análisis de </a:t>
            </a:r>
            <a:r>
              <a:rPr lang="es-ES" sz="3200" smtClean="0">
                <a:solidFill>
                  <a:srgbClr val="000066"/>
                </a:solidFill>
                <a:latin typeface="Arial" charset="0"/>
              </a:rPr>
              <a:t>requerimientos software</a:t>
            </a:r>
            <a:r>
              <a:rPr lang="es-ES" sz="3200" dirty="0">
                <a:solidFill>
                  <a:srgbClr val="000066"/>
                </a:solidFill>
                <a:latin typeface="Arial" charset="0"/>
              </a:rPr>
              <a:t/>
            </a:r>
            <a:br>
              <a:rPr lang="es-ES" sz="3200" dirty="0">
                <a:solidFill>
                  <a:srgbClr val="000066"/>
                </a:solidFill>
                <a:latin typeface="Arial" charset="0"/>
              </a:rPr>
            </a:br>
            <a:endParaRPr lang="es-ES" sz="3200" dirty="0" smtClean="0">
              <a:solidFill>
                <a:srgbClr val="000066"/>
              </a:solidFill>
            </a:endParaRPr>
          </a:p>
        </p:txBody>
      </p:sp>
      <p:sp>
        <p:nvSpPr>
          <p:cNvPr id="14339" name="Rectangle 55"/>
          <p:cNvSpPr>
            <a:spLocks noGrp="1" noChangeArrowheads="1"/>
          </p:cNvSpPr>
          <p:nvPr>
            <p:ph type="subTitle" idx="1"/>
          </p:nvPr>
        </p:nvSpPr>
        <p:spPr>
          <a:xfrm>
            <a:off x="332509" y="2286000"/>
            <a:ext cx="9421091" cy="4114800"/>
          </a:xfrm>
        </p:spPr>
        <p:txBody>
          <a:bodyPr/>
          <a:lstStyle/>
          <a:p>
            <a:pPr eaLnBrk="1" hangingPunct="1"/>
            <a:endParaRPr lang="es-ES" sz="3200" dirty="0"/>
          </a:p>
          <a:p>
            <a:pPr eaLnBrk="1" hangingPunct="1"/>
            <a:r>
              <a:rPr lang="es-ES" sz="2800" b="1" dirty="0" smtClean="0">
                <a:solidFill>
                  <a:srgbClr val="006600"/>
                </a:solidFill>
              </a:rPr>
              <a:t>[</a:t>
            </a:r>
            <a:r>
              <a:rPr lang="es-ES" sz="2800" dirty="0" smtClean="0"/>
              <a:t>Requisitos </a:t>
            </a:r>
            <a:r>
              <a:rPr lang="es-ES" sz="2800" dirty="0" smtClean="0"/>
              <a:t>de Software </a:t>
            </a:r>
            <a:r>
              <a:rPr lang="es-ES" sz="2800" dirty="0" smtClean="0">
                <a:sym typeface="Wingdings" charset="2"/>
              </a:rPr>
              <a:t> Detallando Casos de Uso</a:t>
            </a:r>
            <a:r>
              <a:rPr lang="es-ES" sz="2800" b="1" dirty="0" smtClean="0">
                <a:solidFill>
                  <a:srgbClr val="006600"/>
                </a:solidFill>
              </a:rPr>
              <a:t>]</a:t>
            </a:r>
            <a:r>
              <a:rPr lang="es-ES" sz="2800" dirty="0" smtClean="0">
                <a:solidFill>
                  <a:srgbClr val="006600"/>
                </a:solidFill>
              </a:rPr>
              <a:t> </a:t>
            </a:r>
          </a:p>
          <a:p>
            <a:pPr eaLnBrk="1" hangingPunct="1"/>
            <a:r>
              <a:rPr lang="es-ES" dirty="0" smtClean="0">
                <a:solidFill>
                  <a:srgbClr val="CC0000"/>
                </a:solidFill>
              </a:rPr>
              <a:t>Diagramas de actividad con UML</a:t>
            </a:r>
          </a:p>
          <a:p>
            <a:pPr eaLnBrk="1" hangingPunct="1"/>
            <a:endParaRPr lang="es-ES" sz="3200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es-ES" dirty="0" smtClean="0"/>
              <a:t> </a:t>
            </a:r>
          </a:p>
          <a:p>
            <a:pPr eaLnBrk="1" hangingPunct="1"/>
            <a:endParaRPr lang="es-ES" b="1" dirty="0" smtClean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¿Qué es un caso de uso? (Recordando)</a:t>
            </a:r>
            <a:endParaRPr lang="es-E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Un caso de uso es una secuencia de interacciones entre uno o varios actores y el sistema que tiene lugar bajo ciertas circunstancias y que:</a:t>
            </a:r>
          </a:p>
          <a:p>
            <a:pPr lvl="1" eaLnBrk="1" hangingPunct="1"/>
            <a:endParaRPr lang="es-ES_tradnl" dirty="0" smtClean="0"/>
          </a:p>
          <a:p>
            <a:pPr lvl="1" eaLnBrk="1" hangingPunct="1"/>
            <a:endParaRPr lang="es-ES_tradnl" dirty="0" smtClean="0"/>
          </a:p>
          <a:p>
            <a:pPr lvl="1" eaLnBrk="1" hangingPunct="1"/>
            <a:r>
              <a:rPr lang="es-ES_tradnl" sz="2400" dirty="0" smtClean="0"/>
              <a:t>Es iniciada por un actor.</a:t>
            </a:r>
          </a:p>
          <a:p>
            <a:pPr lvl="1" eaLnBrk="1" hangingPunct="1"/>
            <a:r>
              <a:rPr lang="es-ES_tradnl" sz="2400" dirty="0" smtClean="0"/>
              <a:t>Se puede describir como una secuencia de actividades.</a:t>
            </a:r>
          </a:p>
          <a:p>
            <a:pPr lvl="1" eaLnBrk="1" hangingPunct="1"/>
            <a:r>
              <a:rPr lang="es-ES_tradnl" sz="2400" dirty="0" smtClean="0"/>
              <a:t>Produce un resultado de valor observable para algún actor.</a:t>
            </a:r>
            <a:endParaRPr lang="es-ES" sz="2400" dirty="0" smtClean="0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5943600" y="4343400"/>
            <a:ext cx="3136900" cy="990600"/>
            <a:chOff x="1488" y="2688"/>
            <a:chExt cx="2880" cy="960"/>
          </a:xfrm>
        </p:grpSpPr>
        <p:graphicFrame>
          <p:nvGraphicFramePr>
            <p:cNvPr id="19461" name="Object 2"/>
            <p:cNvGraphicFramePr>
              <a:graphicFrameLocks noChangeAspect="1"/>
            </p:cNvGraphicFramePr>
            <p:nvPr/>
          </p:nvGraphicFramePr>
          <p:xfrm>
            <a:off x="1488" y="2688"/>
            <a:ext cx="483" cy="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48" name="ABC FlowCharter" r:id="rId3" imgW="460058" imgH="914400" progId="ABCFlow">
                    <p:embed/>
                  </p:oleObj>
                </mc:Choice>
                <mc:Fallback>
                  <p:oleObj name="ABC FlowCharter" r:id="rId3" imgW="460058" imgH="914400" progId="ABCFlow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688"/>
                          <a:ext cx="483" cy="9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1968" y="3216"/>
              <a:ext cx="91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2928" y="2880"/>
              <a:ext cx="1440" cy="72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107636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Características de un Caso de Uso</a:t>
            </a:r>
            <a:endParaRPr lang="es-E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Están expresados desde el punto de vista del actor.</a:t>
            </a:r>
          </a:p>
          <a:p>
            <a:pPr eaLnBrk="1" hangingPunct="1"/>
            <a:r>
              <a:rPr lang="es-ES" dirty="0" smtClean="0"/>
              <a:t>Se documentan con texto informal.</a:t>
            </a:r>
          </a:p>
          <a:p>
            <a:pPr eaLnBrk="1" hangingPunct="1"/>
            <a:r>
              <a:rPr lang="es-ES" u="sng" dirty="0" smtClean="0"/>
              <a:t>Describen tanto lo que hace el actor como lo que hace el sistema cuando interactúa con él, aunque el</a:t>
            </a:r>
            <a:r>
              <a:rPr lang="es-MX" u="sng" dirty="0" smtClean="0"/>
              <a:t> </a:t>
            </a:r>
            <a:r>
              <a:rPr lang="es-ES" u="sng" dirty="0" smtClean="0"/>
              <a:t>énfasis está puesto en la interacción</a:t>
            </a:r>
            <a:r>
              <a:rPr lang="es-ES" dirty="0" smtClean="0"/>
              <a:t>.</a:t>
            </a:r>
          </a:p>
          <a:p>
            <a:pPr eaLnBrk="1" hangingPunct="1"/>
            <a:r>
              <a:rPr lang="es-ES" dirty="0" smtClean="0"/>
              <a:t>Son iniciados por un único actor.</a:t>
            </a:r>
          </a:p>
          <a:p>
            <a:pPr eaLnBrk="1" hangingPunct="1"/>
            <a:r>
              <a:rPr lang="es-ES" dirty="0" smtClean="0"/>
              <a:t>Están acotados al uso de una determinada funcionalidad –claramente diferenciada– del sistema.</a:t>
            </a:r>
          </a:p>
          <a:p>
            <a:pPr eaLnBrk="1" hangingPunct="1"/>
            <a:r>
              <a:rPr lang="es-ES" dirty="0" smtClean="0"/>
              <a:t>Tiene un inicio y un fin claramente definido</a:t>
            </a:r>
          </a:p>
        </p:txBody>
      </p:sp>
    </p:spTree>
    <p:extLst>
      <p:ext uri="{BB962C8B-B14F-4D97-AF65-F5344CB8AC3E}">
        <p14:creationId xmlns:p14="http://schemas.microsoft.com/office/powerpoint/2010/main" val="11004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¿Por qué utilizar casos de uso?</a:t>
            </a:r>
            <a:endParaRPr lang="es-E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Proporciona un medio </a:t>
            </a:r>
            <a:r>
              <a:rPr lang="es-ES_tradnl" dirty="0" smtClean="0">
                <a:solidFill>
                  <a:srgbClr val="CC0000"/>
                </a:solidFill>
              </a:rPr>
              <a:t>sistemático</a:t>
            </a:r>
            <a:r>
              <a:rPr lang="es-ES_tradnl" dirty="0" smtClean="0"/>
              <a:t> e </a:t>
            </a:r>
            <a:r>
              <a:rPr lang="es-ES_tradnl" dirty="0" smtClean="0">
                <a:solidFill>
                  <a:srgbClr val="CC0000"/>
                </a:solidFill>
              </a:rPr>
              <a:t>intuitivo</a:t>
            </a:r>
            <a:r>
              <a:rPr lang="es-ES_tradnl" dirty="0" smtClean="0"/>
              <a:t> para capturar requisitos.</a:t>
            </a:r>
          </a:p>
          <a:p>
            <a:pPr eaLnBrk="1" hangingPunct="1"/>
            <a:r>
              <a:rPr lang="es-ES_tradnl" dirty="0" smtClean="0"/>
              <a:t>Dirige todo el proceso de desarrollo debido a que las siguientes actividades (análisis, diseño, etc.) parten de los casos de uso.</a:t>
            </a:r>
          </a:p>
          <a:p>
            <a:pPr eaLnBrk="1" hangingPunct="1"/>
            <a:r>
              <a:rPr lang="es-ES_tradnl" dirty="0" smtClean="0"/>
              <a:t>Un caso de uso ayuda a contestar las siguientes preguntas:</a:t>
            </a:r>
          </a:p>
          <a:p>
            <a:pPr lvl="1" eaLnBrk="1" hangingPunct="1"/>
            <a:r>
              <a:rPr lang="es-ES_tradnl" sz="2400" dirty="0" smtClean="0"/>
              <a:t>¿Quién hace qué?</a:t>
            </a:r>
          </a:p>
          <a:p>
            <a:pPr lvl="1" eaLnBrk="1" hangingPunct="1"/>
            <a:r>
              <a:rPr lang="es-ES_tradnl" sz="2400" dirty="0" smtClean="0"/>
              <a:t>¿Cuándo lo hace?</a:t>
            </a:r>
          </a:p>
          <a:p>
            <a:pPr lvl="1" eaLnBrk="1" hangingPunct="1"/>
            <a:r>
              <a:rPr lang="es-ES_tradnl" sz="2400" dirty="0" smtClean="0"/>
              <a:t>¿Qué actividades se realizan?</a:t>
            </a:r>
          </a:p>
          <a:p>
            <a:pPr lvl="1" eaLnBrk="1" hangingPunct="1"/>
            <a:r>
              <a:rPr lang="es-ES_tradnl" sz="2400" dirty="0" smtClean="0"/>
              <a:t>¿Qué elementos del sistema se utilizan?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5810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ucst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90600"/>
            <a:ext cx="3041650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mtClean="0"/>
              <a:t>Definición de Caso de Uso</a:t>
            </a:r>
            <a:endParaRPr lang="es-ES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38188" y="1268413"/>
            <a:ext cx="8562975" cy="4751387"/>
          </a:xfrm>
        </p:spPr>
        <p:txBody>
          <a:bodyPr/>
          <a:lstStyle/>
          <a:p>
            <a:pPr eaLnBrk="1" hangingPunct="1"/>
            <a:r>
              <a:rPr lang="es-MX" smtClean="0"/>
              <a:t>Nombre del Caso de Uso</a:t>
            </a:r>
          </a:p>
          <a:p>
            <a:pPr eaLnBrk="1" hangingPunct="1"/>
            <a:r>
              <a:rPr lang="es-MX" smtClean="0"/>
              <a:t>Descripción del Caso de Uso</a:t>
            </a:r>
          </a:p>
          <a:p>
            <a:pPr eaLnBrk="1" hangingPunct="1"/>
            <a:r>
              <a:rPr lang="es-MX" smtClean="0"/>
              <a:t>Flujo Básico</a:t>
            </a:r>
          </a:p>
          <a:p>
            <a:pPr eaLnBrk="1" hangingPunct="1"/>
            <a:r>
              <a:rPr lang="es-MX" smtClean="0"/>
              <a:t>Flujos Alternativos</a:t>
            </a:r>
          </a:p>
          <a:p>
            <a:pPr eaLnBrk="1" hangingPunct="1"/>
            <a:r>
              <a:rPr lang="es-MX" smtClean="0"/>
              <a:t>Requerimientos especiales</a:t>
            </a:r>
          </a:p>
          <a:p>
            <a:pPr eaLnBrk="1" hangingPunct="1"/>
            <a:r>
              <a:rPr lang="es-MX" smtClean="0"/>
              <a:t>Pre-condiciones</a:t>
            </a:r>
          </a:p>
          <a:p>
            <a:pPr eaLnBrk="1" hangingPunct="1"/>
            <a:r>
              <a:rPr lang="es-MX" smtClean="0"/>
              <a:t>Post-condiciones</a:t>
            </a:r>
          </a:p>
          <a:p>
            <a:pPr eaLnBrk="1" hangingPunct="1"/>
            <a:endParaRPr lang="es-ES" smtClean="0"/>
          </a:p>
        </p:txBody>
      </p:sp>
      <p:pic>
        <p:nvPicPr>
          <p:cNvPr id="26629" name="Picture 5" descr="ucprep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38600"/>
            <a:ext cx="304165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58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Propuesta para la descripción de CU</a:t>
            </a:r>
          </a:p>
        </p:txBody>
      </p:sp>
      <p:pic>
        <p:nvPicPr>
          <p:cNvPr id="27651" name="Picture 3" descr="Descripcion 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83375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2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Caso de Uso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839200" cy="3271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dirty="0" smtClean="0">
                <a:solidFill>
                  <a:srgbClr val="CC0000"/>
                </a:solidFill>
              </a:rPr>
              <a:t>Descrito mediante</a:t>
            </a:r>
            <a:r>
              <a:rPr lang="es-E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Diagramas de interacción</a:t>
            </a:r>
          </a:p>
          <a:p>
            <a:pPr lvl="1" eaLnBrk="1" hangingPunct="1">
              <a:lnSpc>
                <a:spcPct val="90000"/>
              </a:lnSpc>
            </a:pPr>
            <a:r>
              <a:rPr lang="es-ES" u="sng" dirty="0" smtClean="0"/>
              <a:t>Diagramas de actividad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Diagramas de estados</a:t>
            </a:r>
          </a:p>
          <a:p>
            <a:pPr lvl="1" eaLnBrk="1" hangingPunct="1">
              <a:lnSpc>
                <a:spcPct val="90000"/>
              </a:lnSpc>
            </a:pPr>
            <a:r>
              <a:rPr lang="es-ES" dirty="0" smtClean="0"/>
              <a:t>Lenguaje natural</a:t>
            </a:r>
          </a:p>
          <a:p>
            <a:pPr lvl="1" eaLnBrk="1" hangingPunct="1">
              <a:lnSpc>
                <a:spcPct val="90000"/>
              </a:lnSpc>
            </a:pPr>
            <a:endParaRPr lang="es-ES" dirty="0" smtClean="0"/>
          </a:p>
          <a:p>
            <a:pPr eaLnBrk="1" hangingPunct="1">
              <a:lnSpc>
                <a:spcPct val="90000"/>
              </a:lnSpc>
            </a:pPr>
            <a:r>
              <a:rPr lang="es-ES" dirty="0" smtClean="0"/>
              <a:t>Notación:</a:t>
            </a:r>
          </a:p>
          <a:p>
            <a:pPr eaLnBrk="1" hangingPunct="1">
              <a:lnSpc>
                <a:spcPct val="90000"/>
              </a:lnSpc>
            </a:pPr>
            <a:endParaRPr lang="es-ES" dirty="0" smtClean="0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628900" y="4579938"/>
            <a:ext cx="1481138" cy="720725"/>
            <a:chOff x="1066" y="2886"/>
            <a:chExt cx="861" cy="454"/>
          </a:xfrm>
        </p:grpSpPr>
        <p:sp>
          <p:nvSpPr>
            <p:cNvPr id="28680" name="Oval 5"/>
            <p:cNvSpPr>
              <a:spLocks noChangeArrowheads="1"/>
            </p:cNvSpPr>
            <p:nvPr/>
          </p:nvSpPr>
          <p:spPr bwMode="auto">
            <a:xfrm>
              <a:off x="1066" y="2886"/>
              <a:ext cx="86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8681" name="Text Box 6"/>
            <p:cNvSpPr txBox="1">
              <a:spLocks noChangeArrowheads="1"/>
            </p:cNvSpPr>
            <p:nvPr/>
          </p:nvSpPr>
          <p:spPr bwMode="auto">
            <a:xfrm>
              <a:off x="1214" y="3007"/>
              <a:ext cx="5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s-ES" sz="1600" b="1">
                  <a:solidFill>
                    <a:schemeClr val="tx1"/>
                  </a:solidFill>
                  <a:latin typeface="Times New Roman" charset="0"/>
                </a:rPr>
                <a:t>Nombre</a:t>
              </a:r>
            </a:p>
          </p:txBody>
        </p:sp>
      </p:grpSp>
      <p:grpSp>
        <p:nvGrpSpPr>
          <p:cNvPr id="28677" name="Group 7"/>
          <p:cNvGrpSpPr>
            <a:grpSpLocks/>
          </p:cNvGrpSpPr>
          <p:nvPr/>
        </p:nvGrpSpPr>
        <p:grpSpPr bwMode="auto">
          <a:xfrm>
            <a:off x="5780088" y="4579938"/>
            <a:ext cx="1481137" cy="1130300"/>
            <a:chOff x="2630" y="2885"/>
            <a:chExt cx="861" cy="712"/>
          </a:xfrm>
        </p:grpSpPr>
        <p:sp>
          <p:nvSpPr>
            <p:cNvPr id="28678" name="Oval 8"/>
            <p:cNvSpPr>
              <a:spLocks noChangeArrowheads="1"/>
            </p:cNvSpPr>
            <p:nvPr/>
          </p:nvSpPr>
          <p:spPr bwMode="auto">
            <a:xfrm>
              <a:off x="2630" y="2885"/>
              <a:ext cx="861" cy="45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8679" name="Text Box 9"/>
            <p:cNvSpPr txBox="1">
              <a:spLocks noChangeArrowheads="1"/>
            </p:cNvSpPr>
            <p:nvPr/>
          </p:nvSpPr>
          <p:spPr bwMode="auto">
            <a:xfrm>
              <a:off x="2779" y="3385"/>
              <a:ext cx="5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rgbClr val="990000"/>
                  </a:solidFill>
                  <a:latin typeface="Garrison Light Sans" pitchFamily="34" charset="0"/>
                  <a:ea typeface="ＭＳ Ｐゴシック" charset="-128"/>
                </a:defRPr>
              </a:lvl9pPr>
            </a:lstStyle>
            <a:p>
              <a:pPr algn="l" eaLnBrk="1" hangingPunct="1">
                <a:spcBef>
                  <a:spcPct val="0"/>
                </a:spcBef>
              </a:pPr>
              <a:r>
                <a:rPr lang="es-ES" sz="1600" b="1">
                  <a:solidFill>
                    <a:schemeClr val="tx1"/>
                  </a:solidFill>
                  <a:latin typeface="Times New Roman" charset="0"/>
                </a:rPr>
                <a:t>Nombre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49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 diagramas de actividad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Técnica que permite describir lógica procedimental, procesos de negocio y flujos de trabajo.</a:t>
            </a:r>
          </a:p>
          <a:p>
            <a:endParaRPr lang="es-ES" dirty="0" smtClean="0"/>
          </a:p>
          <a:p>
            <a:r>
              <a:rPr lang="es-ES" dirty="0" smtClean="0"/>
              <a:t>Similares a los diagramas de flujo, pero permiten el paralelismo.</a:t>
            </a:r>
          </a:p>
          <a:p>
            <a:endParaRPr lang="es-ES" dirty="0" smtClean="0"/>
          </a:p>
          <a:p>
            <a:r>
              <a:rPr lang="es-ES" dirty="0" smtClean="0"/>
              <a:t>Basadas en redes de Petri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051183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Actividad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Fundamentalmente son redes de nodos y arcos</a:t>
            </a:r>
          </a:p>
          <a:p>
            <a:endParaRPr lang="es-ES" dirty="0" smtClean="0"/>
          </a:p>
          <a:p>
            <a:r>
              <a:rPr lang="es-ES" dirty="0" smtClean="0"/>
              <a:t>Nodos:</a:t>
            </a:r>
          </a:p>
          <a:p>
            <a:pPr lvl="1"/>
            <a:r>
              <a:rPr lang="es-ES" dirty="0" smtClean="0"/>
              <a:t>de acción: Representan unidades discretas de trabajo que son atómicas dentro de la actividad.</a:t>
            </a:r>
          </a:p>
          <a:p>
            <a:pPr lvl="1"/>
            <a:r>
              <a:rPr lang="es-ES" dirty="0" smtClean="0"/>
              <a:t>de control: Controlan el flujo a través de la actividad.</a:t>
            </a:r>
          </a:p>
          <a:p>
            <a:pPr lvl="1"/>
            <a:r>
              <a:rPr lang="es-ES" dirty="0" smtClean="0"/>
              <a:t>de objeto: Representan objetos utilizados en la actividad.</a:t>
            </a:r>
          </a:p>
          <a:p>
            <a:r>
              <a:rPr lang="es-ES" dirty="0" smtClean="0"/>
              <a:t>Arcos:</a:t>
            </a:r>
          </a:p>
          <a:p>
            <a:pPr lvl="1"/>
            <a:r>
              <a:rPr lang="es-ES" dirty="0" smtClean="0"/>
              <a:t>Flujos de control</a:t>
            </a:r>
          </a:p>
          <a:p>
            <a:pPr lvl="1"/>
            <a:r>
              <a:rPr lang="es-ES" dirty="0" smtClean="0"/>
              <a:t>Flujos de objetos</a:t>
            </a:r>
          </a:p>
        </p:txBody>
      </p:sp>
    </p:spTree>
    <p:extLst>
      <p:ext uri="{BB962C8B-B14F-4D97-AF65-F5344CB8AC3E}">
        <p14:creationId xmlns:p14="http://schemas.microsoft.com/office/powerpoint/2010/main" val="1573029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B2B2B2"/>
      </a:folHlink>
    </a:clrScheme>
    <a:fontScheme name="Diseño predeterminado">
      <a:majorFont>
        <a:latin typeface="Garrison Light Sans"/>
        <a:ea typeface=""/>
        <a:cs typeface=""/>
      </a:majorFont>
      <a:minorFont>
        <a:latin typeface="Garrison Ligh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990000"/>
            </a:solidFill>
            <a:effectLst/>
            <a:latin typeface="Garrison Light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990000"/>
            </a:solidFill>
            <a:effectLst/>
            <a:latin typeface="Garrison Light Sans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26456</TotalTime>
  <Words>810</Words>
  <Application>Microsoft Office PowerPoint</Application>
  <PresentationFormat>A4 (210 x 297 mm)</PresentationFormat>
  <Paragraphs>119</Paragraphs>
  <Slides>13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ＭＳ Ｐゴシック</vt:lpstr>
      <vt:lpstr>Arial</vt:lpstr>
      <vt:lpstr>Arial Narrow</vt:lpstr>
      <vt:lpstr>Garrison Light Sans</vt:lpstr>
      <vt:lpstr>Times New Roman</vt:lpstr>
      <vt:lpstr>TradeGothic Bold</vt:lpstr>
      <vt:lpstr>Trebuchet MS</vt:lpstr>
      <vt:lpstr>Wingdings</vt:lpstr>
      <vt:lpstr>Diseño predeterminado</vt:lpstr>
      <vt:lpstr>ABC FlowCharter</vt:lpstr>
      <vt:lpstr>Análisis de requerimiento de software </vt:lpstr>
      <vt:lpstr>¿Qué es un caso de uso? (Recordando)</vt:lpstr>
      <vt:lpstr>Características de un Caso de Uso</vt:lpstr>
      <vt:lpstr>¿Por qué utilizar casos de uso?</vt:lpstr>
      <vt:lpstr>Definición de Caso de Uso</vt:lpstr>
      <vt:lpstr>Propuesta para la descripción de CU</vt:lpstr>
      <vt:lpstr>Caso de Uso</vt:lpstr>
      <vt:lpstr>Introducción diagramas de actividad</vt:lpstr>
      <vt:lpstr>Actividad</vt:lpstr>
      <vt:lpstr>Notación</vt:lpstr>
      <vt:lpstr>Caso de Uso: Descrito mediante</vt:lpstr>
      <vt:lpstr>Presentación de PowerPoint</vt:lpstr>
      <vt:lpstr>Análisis de requerimientos software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rcortese</dc:creator>
  <cp:lastModifiedBy>Ricardo Cortés Espinosa</cp:lastModifiedBy>
  <cp:revision>1045</cp:revision>
  <cp:lastPrinted>2001-11-28T11:57:43Z</cp:lastPrinted>
  <dcterms:created xsi:type="dcterms:W3CDTF">2009-02-25T15:49:25Z</dcterms:created>
  <dcterms:modified xsi:type="dcterms:W3CDTF">2020-08-27T14:02:52Z</dcterms:modified>
</cp:coreProperties>
</file>